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84"/>
  </p:notesMasterIdLst>
  <p:sldIdLst>
    <p:sldId id="256" r:id="rId17"/>
    <p:sldId id="313" r:id="rId18"/>
    <p:sldId id="355" r:id="rId19"/>
    <p:sldId id="312" r:id="rId20"/>
    <p:sldId id="314" r:id="rId21"/>
    <p:sldId id="315" r:id="rId22"/>
    <p:sldId id="316" r:id="rId23"/>
    <p:sldId id="317" r:id="rId24"/>
    <p:sldId id="318" r:id="rId25"/>
    <p:sldId id="322" r:id="rId26"/>
    <p:sldId id="321" r:id="rId27"/>
    <p:sldId id="323" r:id="rId28"/>
    <p:sldId id="324" r:id="rId29"/>
    <p:sldId id="325" r:id="rId30"/>
    <p:sldId id="331" r:id="rId31"/>
    <p:sldId id="346" r:id="rId32"/>
    <p:sldId id="285" r:id="rId33"/>
    <p:sldId id="348" r:id="rId34"/>
    <p:sldId id="326" r:id="rId35"/>
    <p:sldId id="328" r:id="rId36"/>
    <p:sldId id="327" r:id="rId37"/>
    <p:sldId id="337" r:id="rId38"/>
    <p:sldId id="332" r:id="rId39"/>
    <p:sldId id="280" r:id="rId40"/>
    <p:sldId id="334" r:id="rId41"/>
    <p:sldId id="333" r:id="rId42"/>
    <p:sldId id="335" r:id="rId43"/>
    <p:sldId id="336" r:id="rId44"/>
    <p:sldId id="329" r:id="rId45"/>
    <p:sldId id="338" r:id="rId46"/>
    <p:sldId id="330" r:id="rId47"/>
    <p:sldId id="278" r:id="rId48"/>
    <p:sldId id="339" r:id="rId49"/>
    <p:sldId id="340" r:id="rId50"/>
    <p:sldId id="341" r:id="rId51"/>
    <p:sldId id="342" r:id="rId52"/>
    <p:sldId id="343" r:id="rId53"/>
    <p:sldId id="298" r:id="rId54"/>
    <p:sldId id="344" r:id="rId55"/>
    <p:sldId id="297" r:id="rId56"/>
    <p:sldId id="300" r:id="rId57"/>
    <p:sldId id="345" r:id="rId58"/>
    <p:sldId id="349" r:id="rId59"/>
    <p:sldId id="350" r:id="rId60"/>
    <p:sldId id="352" r:id="rId61"/>
    <p:sldId id="353" r:id="rId62"/>
    <p:sldId id="354" r:id="rId63"/>
    <p:sldId id="356" r:id="rId64"/>
    <p:sldId id="357" r:id="rId65"/>
    <p:sldId id="359" r:id="rId66"/>
    <p:sldId id="361" r:id="rId67"/>
    <p:sldId id="362" r:id="rId68"/>
    <p:sldId id="363" r:id="rId69"/>
    <p:sldId id="364" r:id="rId70"/>
    <p:sldId id="365" r:id="rId71"/>
    <p:sldId id="358" r:id="rId72"/>
    <p:sldId id="360" r:id="rId73"/>
    <p:sldId id="372" r:id="rId74"/>
    <p:sldId id="366" r:id="rId75"/>
    <p:sldId id="367" r:id="rId76"/>
    <p:sldId id="369" r:id="rId77"/>
    <p:sldId id="370" r:id="rId78"/>
    <p:sldId id="371" r:id="rId79"/>
    <p:sldId id="373" r:id="rId80"/>
    <p:sldId id="374" r:id="rId81"/>
    <p:sldId id="375" r:id="rId82"/>
    <p:sldId id="270" r:id="rId8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68" d="100"/>
          <a:sy n="68" d="100"/>
        </p:scale>
        <p:origin x="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76" Type="http://schemas.openxmlformats.org/officeDocument/2006/relationships/slide" Target="slides/slide60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05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5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34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9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5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33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6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18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7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1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5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15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54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66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IAC – MIDA2 project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i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curved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025397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aspects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so far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objective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behaviour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manouvers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objective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the project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create a car simulator running on Indianapolis Motor Speedway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focus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relevant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useful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Indy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Autonomous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challenge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car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correspond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of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competition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Developed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Matlab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Simulink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</a:t>
            </a: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413300-993B-4193-BCA3-71BE5E3B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1" y="2151321"/>
            <a:ext cx="6012293" cy="422739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structure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1599" y="1071318"/>
            <a:ext cx="10766297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main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points on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focused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project are: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Model of the car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a 3-DOF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dynamics of the car with non-linear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trike="noStrike" spc="-1" dirty="0">
                <a:solidFill>
                  <a:srgbClr val="000000"/>
                </a:solidFill>
                <a:latin typeface="Malgun Gothic Semilight"/>
              </a:rPr>
              <a:t>Controller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regulators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with loop-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shaping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techniques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make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from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one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full race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validate the model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about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endParaRPr lang="it-IT" sz="240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64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=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/k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"/>
          <a:stretch/>
        </p:blipFill>
        <p:spPr>
          <a:xfrm>
            <a:off x="1941922" y="1873569"/>
            <a:ext cx="8559538" cy="45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definition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 and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 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evaluate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following the track with an high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80-85m/s).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«stress test»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performed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extreme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 and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fixed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 (20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(ON/OFF).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push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limit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achieve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good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situations</a:t>
            </a: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 test has been executed to show how an error on the estimation of tyre wear impacts on the lap time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7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show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how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impact on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for the first 10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for the last 10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same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larger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threshold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(2m),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stops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0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214501"/>
            <a:ext cx="10956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clearly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show a positive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15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14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due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drag and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modulus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allows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maintain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giving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less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second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40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79A316-71CA-41A2-A4D0-CA1BC1F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7" y="1064265"/>
            <a:ext cx="9967274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062CFA-6274-418A-997D-7A9C2C19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1530738"/>
            <a:ext cx="9060759" cy="48506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Malgun Gothic Semilight"/>
              </a:rPr>
              <a:t>Ellipse reduction due to the wear - 14% less on rear tyre - 7% loss on front tyre</a:t>
            </a:r>
          </a:p>
        </p:txBody>
      </p:sp>
    </p:spTree>
    <p:extLst>
      <p:ext uri="{BB962C8B-B14F-4D97-AF65-F5344CB8AC3E}">
        <p14:creationId xmlns:p14="http://schemas.microsoft.com/office/powerpoint/2010/main" val="199022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88DD45-D4D7-4881-B3AB-C0C40CD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0" y="1070639"/>
            <a:ext cx="9891860" cy="53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9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Ellipse reduction due to the wear - 16% less on rear tyre - 9% loss on front tyre</a:t>
            </a:r>
            <a:endParaRPr lang="en-GB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101C0C-B283-4B23-BE54-424C15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1" y="1462841"/>
            <a:ext cx="9006109" cy="4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155975" y="195426"/>
            <a:ext cx="11957463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comparison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between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</a:t>
            </a:r>
            <a:r>
              <a:rPr lang="it-IT" sz="2600" b="1" spc="-1" baseline="-25000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xR</a:t>
            </a:r>
            <a:r>
              <a:rPr lang="it-IT" sz="2600" b="1" spc="-1" baseline="-25000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when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slisptream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mappa, sedendo, tavolo, piccolo&#10;&#10;Descrizione generata automaticamente">
            <a:extLst>
              <a:ext uri="{FF2B5EF4-FFF2-40B4-BE49-F238E27FC236}">
                <a16:creationId xmlns:a16="http://schemas.microsoft.com/office/drawing/2014/main" id="{EDF7C426-55D4-49EC-81DF-AF6A94B8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348" r="8608" b="5041"/>
          <a:stretch/>
        </p:blipFill>
        <p:spPr>
          <a:xfrm>
            <a:off x="914401" y="1084082"/>
            <a:ext cx="10058401" cy="53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7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simulate a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realistic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scenario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ego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aware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»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reduced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not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handled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situation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constant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adjust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carried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running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 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12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following are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OFF – 20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1010.495 s -&gt; 50.525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vs 84.2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24.05 %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14.92 %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57.91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0.09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lvl="2"/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ON – 20 giri: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1001.475 s -&gt; 50,074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-&gt; 85.7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22.07 %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13.82 %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51.71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6.29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121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Total race time is reduced by around 9 seconds, so an average of 0.5 seconds per lap that could be significant in a race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Peak velocity increases by the 2%, from 84.2 [m/s] to 85.7 [m/s], this is due to the fact that since tyres wear increasing is slower, higher velocities can be handled for more time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Maximum lateral forces reduction decreases by 2% on the rear wheel and by 1% on the front one.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Fuel consumption loss is significantly less, 0.09 [kg] of fuel remaining in the case of no-slipstreaming and 6.29 [kg] while slipstreaming, around 6 [kg]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75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C3C1C7-33CD-4FBF-B7B8-379272E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7" y="1098549"/>
            <a:ext cx="9844725" cy="5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3C778-99B1-4BAE-9E7A-C1375EB7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50" y="1135986"/>
            <a:ext cx="9587100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3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BF384-B579-49F3-BA38-E43CE0D0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70" y="1088496"/>
            <a:ext cx="9891860" cy="5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A342F0-6515-4AF6-8D53-AAD086AD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08" y="1086066"/>
            <a:ext cx="9778738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6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357660" y="120206"/>
            <a:ext cx="10920519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CACFD54-9A51-43E9-8499-9F8CE1F2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0" t="4877" r="8591" b="5670"/>
          <a:stretch/>
        </p:blipFill>
        <p:spPr>
          <a:xfrm>
            <a:off x="953280" y="1074655"/>
            <a:ext cx="9954706" cy="53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9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run this test some changes have been made by increasing and decreasing the tyre wear with the goal of obtaining a final loss on the friction ellipse respectively of around +5% and -5%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objective is to show how an error of the estimation may impact on the final results (lap time, simulation time…)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While running these simulations a slightly different scaling in velocity has been applied to cope with tyre wear changes</a:t>
            </a:r>
          </a:p>
        </p:txBody>
      </p:sp>
    </p:spTree>
    <p:extLst>
      <p:ext uri="{BB962C8B-B14F-4D97-AF65-F5344CB8AC3E}">
        <p14:creationId xmlns:p14="http://schemas.microsoft.com/office/powerpoint/2010/main" val="3279479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Simulation with loss higher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29%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1029.7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51.485 [s]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•   Reference simulation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24.5%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1019.510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50.976 [s]</a:t>
            </a:r>
          </a:p>
          <a:p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•   Simulation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with loss lower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20.2%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1010.835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50.542 [s]</a:t>
            </a:r>
          </a:p>
        </p:txBody>
      </p:sp>
    </p:spTree>
    <p:extLst>
      <p:ext uri="{BB962C8B-B14F-4D97-AF65-F5344CB8AC3E}">
        <p14:creationId xmlns:p14="http://schemas.microsoft.com/office/powerpoint/2010/main" val="3474246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results it can be seen that an error on estimation of tyre wear of around 5% has an impact of less than 1% on the lap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can conclude that having a small error on the estimation with respect to the real value may not be so critical</a:t>
            </a:r>
          </a:p>
        </p:txBody>
      </p:sp>
    </p:spTree>
    <p:extLst>
      <p:ext uri="{BB962C8B-B14F-4D97-AF65-F5344CB8AC3E}">
        <p14:creationId xmlns:p14="http://schemas.microsoft.com/office/powerpoint/2010/main" val="655758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67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4343465" y="822002"/>
            <a:ext cx="3848426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3000" b="0" strike="noStrike" spc="-1" dirty="0">
                <a:solidFill>
                  <a:srgbClr val="000000"/>
                </a:solidFill>
                <a:latin typeface="Malgun Gothic Semilight"/>
              </a:rPr>
              <a:t>IAC – MIDA2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3418</Words>
  <Application>Microsoft Office PowerPoint</Application>
  <PresentationFormat>Widescreen</PresentationFormat>
  <Paragraphs>555</Paragraphs>
  <Slides>67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67</vt:i4>
      </vt:variant>
    </vt:vector>
  </HeadingPairs>
  <TitlesOfParts>
    <vt:vector size="91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Alessio Russo</cp:lastModifiedBy>
  <cp:revision>278</cp:revision>
  <dcterms:created xsi:type="dcterms:W3CDTF">2020-05-01T16:55:40Z</dcterms:created>
  <dcterms:modified xsi:type="dcterms:W3CDTF">2020-09-16T10:24:27Z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